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33" r:id="rId2"/>
    <p:sldId id="738" r:id="rId3"/>
    <p:sldId id="726" r:id="rId4"/>
    <p:sldId id="727" r:id="rId5"/>
    <p:sldId id="740" r:id="rId6"/>
    <p:sldId id="734" r:id="rId7"/>
    <p:sldId id="737" r:id="rId8"/>
    <p:sldId id="741" r:id="rId9"/>
    <p:sldId id="735" r:id="rId10"/>
    <p:sldId id="736" r:id="rId11"/>
    <p:sldId id="745" r:id="rId12"/>
    <p:sldId id="739" r:id="rId13"/>
    <p:sldId id="742" r:id="rId14"/>
    <p:sldId id="743" r:id="rId15"/>
    <p:sldId id="744" r:id="rId16"/>
    <p:sldId id="74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81"/>
    <a:srgbClr val="FFFFFF"/>
    <a:srgbClr val="73C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 autoAdjust="0"/>
    <p:restoredTop sz="92794" autoAdjust="0"/>
  </p:normalViewPr>
  <p:slideViewPr>
    <p:cSldViewPr snapToGrid="0">
      <p:cViewPr varScale="1">
        <p:scale>
          <a:sx n="78" d="100"/>
          <a:sy n="78" d="100"/>
        </p:scale>
        <p:origin x="72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CD0FB-9AD2-401C-8FAB-7D2D4F2B28BA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4AA09-F2E7-47C0-AA3A-055764AFFC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35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283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227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870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00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260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724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179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22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23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35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05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42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31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93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02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4AA09-F2E7-47C0-AA3A-055764AFFCE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43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43872-BAD3-D108-DEAE-2D5435281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D0E2C3-D200-6047-E238-68FF31598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A4A39E-2167-CCD4-3500-7B748584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966A4-D281-4C75-8807-08DE45DF8D57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494BF4-B628-D8F4-1F9F-42359E4F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9FED36-B79E-69B0-FAA9-BDD4250C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C0582A-966A-4273-AE77-7DA492D1D9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39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5F814-CBAE-34D1-8970-E3012B00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DD5620-CDD9-D10D-CC94-9ABB3BFD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11E6E5-0FF0-1ABA-1B84-11C8DFE1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966A4-D281-4C75-8807-08DE45DF8D57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4C812B-754D-B60F-B8BA-FC74A41A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ADAE57-3E2F-87D0-52E6-B94914B6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C0582A-966A-4273-AE77-7DA492D1D9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11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E153B4-1077-6BFA-1B1F-6D6101156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3849CA-8B3B-1868-41EA-49AFFED39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16BD3E-2D08-7161-0893-E35C3D93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966A4-D281-4C75-8807-08DE45DF8D57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339DB5-5E67-AE9F-8C03-63C8B5C5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BAF8DB-E540-E1C0-A393-C6102F80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C0582A-966A-4273-AE77-7DA492D1D9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19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75B46-889A-3BFB-4CC4-1B429756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60F8C8-B1B3-8A20-292A-9CC7B65E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D9B0B4-9D07-B695-67B3-46E5031E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966A4-D281-4C75-8807-08DE45DF8D57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B46D0D-4EC7-192C-91ED-AB77AF10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791597-D683-BF23-8EE6-5E095843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C0582A-966A-4273-AE77-7DA492D1D9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85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92606-2AE0-94B1-351E-7BAE24E2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49266C-59E4-F0B4-60EF-50471C6FB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665CDF-26A3-D803-DE24-05B9BD12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966A4-D281-4C75-8807-08DE45DF8D57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6421C6-A1CC-B35F-0949-94CE7A60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D4B83F-BA2D-94EF-FBBA-9D2BAC18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C0582A-966A-4273-AE77-7DA492D1D9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66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05BD1-F2D2-B7BD-E9AD-CF49687D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15401-A8A8-9E8E-B4FE-38019DBE1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971B9F-2E5D-5526-807A-1D7C2B26B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712514-2462-4CEE-648F-471249FA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966A4-D281-4C75-8807-08DE45DF8D57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E08B88-9FB1-1CBC-1E69-18B85B33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AFC804-DB34-F30E-A60C-1680C21E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C0582A-966A-4273-AE77-7DA492D1D9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18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0FCC9-8C3A-24BC-7618-6D4B5052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02B9A4-E21B-225C-752D-1B424C020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33C3EA-3C66-382A-8D7D-32068A123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0022FDD-D6BE-E919-C8BB-561CBB8DB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4F043A-D4A6-E254-3072-DCEDCF7DE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E452DEB-609D-CAB7-E2B8-6418EB77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966A4-D281-4C75-8807-08DE45DF8D57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DFBFF9C-66E9-AC32-2B15-5C62FA83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043DC43-9A49-29E7-2323-5C11592C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C0582A-966A-4273-AE77-7DA492D1D9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58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47A31-074D-7515-FC53-EFAC3103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23FD147-2D1F-2258-7F2A-4A2BFAD6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966A4-D281-4C75-8807-08DE45DF8D57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C28F23-95AD-40C5-E7F6-F0AFB51D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D41B0C-757B-307E-8DE3-E3F565B6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C0582A-966A-4273-AE77-7DA492D1D9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87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03532C4-1865-F6CA-301A-381DB771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966A4-D281-4C75-8807-08DE45DF8D57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49E090-E8C9-A278-997A-52055043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0E2EE2-70B7-1D70-36DA-AF98920C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C0582A-966A-4273-AE77-7DA492D1D9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15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AECBF-2FF7-5151-07B3-6EB3594A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92D084-0112-D156-F2A8-B11707291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896361-0F59-D846-678F-7BFD8C848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E1BC1E-E142-D53E-641D-1F105A40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966A4-D281-4C75-8807-08DE45DF8D57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1DE72E-614C-3527-5C4A-3D9AC649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5C0EE6-0D0B-1536-250A-B09115F6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C0582A-966A-4273-AE77-7DA492D1D9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53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A5874-6C8E-1CB7-1901-14DEEE38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F94BBF3-4C6C-D8B3-F09E-BFA9EBB6F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F99497-5C7E-BE60-8C28-BBD5F926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489AF9-4329-DE95-F2F5-D90F4C49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966A4-D281-4C75-8807-08DE45DF8D57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3EE8B3-517E-C258-2DD1-4E7DEA50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9AFB71-6367-BEC8-EC13-15A71AFF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C0582A-966A-4273-AE77-7DA492D1D9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6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D8909BCF-BA66-7FD8-5865-5565F7D31EA8}"/>
              </a:ext>
            </a:extLst>
          </p:cNvPr>
          <p:cNvSpPr/>
          <p:nvPr userDrawn="1"/>
        </p:nvSpPr>
        <p:spPr>
          <a:xfrm>
            <a:off x="0" y="0"/>
            <a:ext cx="2486025" cy="6858000"/>
          </a:xfrm>
          <a:prstGeom prst="rect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550D209-B370-33DF-26E0-49252503CC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" y="5903595"/>
            <a:ext cx="2103120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3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8BB7E3A-14FE-972F-FDEB-E600B984C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1776">
            <a:off x="2918297" y="1663721"/>
            <a:ext cx="3854034" cy="2539255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23FF8C0F-5068-F5B6-6868-3677CB7B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795" y="588523"/>
            <a:ext cx="8944531" cy="629635"/>
          </a:xfrm>
        </p:spPr>
        <p:txBody>
          <a:bodyPr/>
          <a:lstStyle/>
          <a:p>
            <a:pPr algn="ctr"/>
            <a:r>
              <a:rPr lang="nl-NL" sz="3200" b="1" dirty="0">
                <a:solidFill>
                  <a:srgbClr val="009C81"/>
                </a:solidFill>
                <a:latin typeface="+mn-lt"/>
              </a:rPr>
              <a:t>Passend onderwijs ontwerpen in drie groepen </a:t>
            </a:r>
            <a:br>
              <a:rPr lang="nl-NL" sz="3200" dirty="0">
                <a:solidFill>
                  <a:srgbClr val="009C81"/>
                </a:solidFill>
              </a:rPr>
            </a:br>
            <a:endParaRPr lang="nl-NL" sz="3200" b="0" dirty="0">
              <a:solidFill>
                <a:srgbClr val="009C8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2F60C2-819B-22F6-CAE9-DEEF02744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16" y="2137370"/>
            <a:ext cx="3691612" cy="321829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7BB66F9-9E51-2AB6-8ACA-0BAF626A4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9521">
            <a:off x="3129950" y="3102140"/>
            <a:ext cx="3870241" cy="2569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5148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EEEDDF9-2201-495F-B660-A5CFA684E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592" y="332220"/>
            <a:ext cx="9195386" cy="6207098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22B760E-2930-17DE-2B79-39C70077B3D1}"/>
              </a:ext>
            </a:extLst>
          </p:cNvPr>
          <p:cNvSpPr/>
          <p:nvPr/>
        </p:nvSpPr>
        <p:spPr>
          <a:xfrm>
            <a:off x="199409" y="277888"/>
            <a:ext cx="2164412" cy="19594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2A03DB7D-0FBA-4C61-48E7-56B101E6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9" y="2437240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in drie groepen </a:t>
            </a:r>
            <a:br>
              <a:rPr lang="nl-NL" dirty="0"/>
            </a:br>
            <a:endParaRPr lang="nl-NL" b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5A59AEB-E5C4-1279-17AD-C8E6FB2A9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383644"/>
            <a:ext cx="2042531" cy="1780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17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8BB7E3A-14FE-972F-FDEB-E600B984C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1776">
            <a:off x="3051262" y="1663721"/>
            <a:ext cx="3854034" cy="2539255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23FF8C0F-5068-F5B6-6868-3677CB7B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795" y="588523"/>
            <a:ext cx="8944531" cy="629635"/>
          </a:xfrm>
        </p:spPr>
        <p:txBody>
          <a:bodyPr/>
          <a:lstStyle/>
          <a:p>
            <a:pPr algn="ctr"/>
            <a:r>
              <a:rPr lang="nl-NL" sz="3200" b="1" dirty="0">
                <a:solidFill>
                  <a:srgbClr val="009C81"/>
                </a:solidFill>
                <a:latin typeface="+mn-lt"/>
              </a:rPr>
              <a:t>Passend onderwijs ontwerpen - varianten</a:t>
            </a:r>
            <a:br>
              <a:rPr lang="nl-NL" sz="3200" dirty="0">
                <a:solidFill>
                  <a:srgbClr val="009C81"/>
                </a:solidFill>
              </a:rPr>
            </a:br>
            <a:endParaRPr lang="nl-NL" sz="3200" b="0" dirty="0">
              <a:solidFill>
                <a:srgbClr val="009C8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C4A6554-FBE5-6085-4206-4E3F69E51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4020">
            <a:off x="3020666" y="3153479"/>
            <a:ext cx="3905716" cy="256598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45D7149-1F71-2971-3D28-09944776B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97" y="1618702"/>
            <a:ext cx="3474699" cy="4320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579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2A03DB7D-0FBA-4C61-48E7-56B101E6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1" y="352801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Varianten</a:t>
            </a:r>
            <a:br>
              <a:rPr lang="nl-NL" dirty="0"/>
            </a:br>
            <a:endParaRPr lang="nl-NL" b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2B7D06-F337-8468-F2EA-CA389C448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305" y="266344"/>
            <a:ext cx="9397188" cy="6173785"/>
          </a:xfrm>
          <a:prstGeom prst="rect">
            <a:avLst/>
          </a:prstGeom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id="{F8B4F51C-4C37-1819-4E43-3207C6304279}"/>
              </a:ext>
            </a:extLst>
          </p:cNvPr>
          <p:cNvSpPr/>
          <p:nvPr/>
        </p:nvSpPr>
        <p:spPr>
          <a:xfrm rot="10800000">
            <a:off x="7370413" y="4485728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796EB0A-941A-5DB2-776B-B3888B0EED70}"/>
              </a:ext>
            </a:extLst>
          </p:cNvPr>
          <p:cNvSpPr txBox="1"/>
          <p:nvPr/>
        </p:nvSpPr>
        <p:spPr>
          <a:xfrm>
            <a:off x="4975123" y="5294506"/>
            <a:ext cx="5732206" cy="574260"/>
          </a:xfrm>
          <a:prstGeom prst="rect">
            <a:avLst/>
          </a:prstGeom>
          <a:solidFill>
            <a:schemeClr val="bg1"/>
          </a:solidFill>
          <a:ln w="38100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9C81"/>
                </a:solidFill>
                <a:latin typeface="Verdana" panose="020B0604030504040204" pitchFamily="34" charset="0"/>
              </a:rPr>
              <a:t>Leerlingen mogen kiezen uit verschillende verwerkingsopdrachten bij de leerstof.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955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931D431-99D2-A7BA-C8A8-EA47FF44F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009" y="383895"/>
            <a:ext cx="9239420" cy="609021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2A03DB7D-0FBA-4C61-48E7-56B101E6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1" y="352801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Varianten</a:t>
            </a:r>
            <a:br>
              <a:rPr lang="nl-NL" dirty="0"/>
            </a:br>
            <a:endParaRPr lang="nl-NL" b="0" dirty="0"/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F8B4F51C-4C37-1819-4E43-3207C6304279}"/>
              </a:ext>
            </a:extLst>
          </p:cNvPr>
          <p:cNvSpPr/>
          <p:nvPr/>
        </p:nvSpPr>
        <p:spPr>
          <a:xfrm>
            <a:off x="9360172" y="1211036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796EB0A-941A-5DB2-776B-B3888B0EED70}"/>
              </a:ext>
            </a:extLst>
          </p:cNvPr>
          <p:cNvSpPr txBox="1"/>
          <p:nvPr/>
        </p:nvSpPr>
        <p:spPr>
          <a:xfrm>
            <a:off x="6164827" y="877740"/>
            <a:ext cx="4106404" cy="333296"/>
          </a:xfrm>
          <a:prstGeom prst="rect">
            <a:avLst/>
          </a:prstGeom>
          <a:solidFill>
            <a:schemeClr val="bg1"/>
          </a:solidFill>
          <a:ln w="38100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9C81"/>
                </a:solidFill>
                <a:latin typeface="Verdana" panose="020B0604030504040204" pitchFamily="34" charset="0"/>
              </a:rPr>
              <a:t>Combinatie groep 6/7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7E48D38D-2301-CE30-8ED3-AA87EE3F6173}"/>
              </a:ext>
            </a:extLst>
          </p:cNvPr>
          <p:cNvSpPr/>
          <p:nvPr/>
        </p:nvSpPr>
        <p:spPr>
          <a:xfrm>
            <a:off x="6297423" y="1211036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674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CEE607E-CD65-7CA8-F96C-CDD5751F9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300" y="352801"/>
            <a:ext cx="9195933" cy="6205315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2A03DB7D-0FBA-4C61-48E7-56B101E6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1" y="352801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Varianten</a:t>
            </a:r>
            <a:br>
              <a:rPr lang="nl-NL" dirty="0"/>
            </a:br>
            <a:endParaRPr lang="nl-NL" b="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796EB0A-941A-5DB2-776B-B3888B0EED70}"/>
              </a:ext>
            </a:extLst>
          </p:cNvPr>
          <p:cNvSpPr txBox="1"/>
          <p:nvPr/>
        </p:nvSpPr>
        <p:spPr>
          <a:xfrm>
            <a:off x="5540306" y="1868062"/>
            <a:ext cx="3367720" cy="574260"/>
          </a:xfrm>
          <a:prstGeom prst="rect">
            <a:avLst/>
          </a:prstGeom>
          <a:solidFill>
            <a:schemeClr val="bg1"/>
          </a:solidFill>
          <a:ln w="38100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9C81"/>
                </a:solidFill>
                <a:latin typeface="Verdana" panose="020B0604030504040204" pitchFamily="34" charset="0"/>
              </a:rPr>
              <a:t>Preteaching: instructie voorafgaand aan de les.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7E48D38D-2301-CE30-8ED3-AA87EE3F6173}"/>
              </a:ext>
            </a:extLst>
          </p:cNvPr>
          <p:cNvSpPr/>
          <p:nvPr/>
        </p:nvSpPr>
        <p:spPr>
          <a:xfrm rot="10800000">
            <a:off x="6522432" y="1065721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417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0BBF6F-DC8A-4686-AF4D-A4D9F3215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184" y="352801"/>
            <a:ext cx="9271185" cy="6180791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2A03DB7D-0FBA-4C61-48E7-56B101E6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1" y="352801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Varianten</a:t>
            </a:r>
            <a:br>
              <a:rPr lang="nl-NL" dirty="0"/>
            </a:br>
            <a:endParaRPr lang="nl-NL" b="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796EB0A-941A-5DB2-776B-B3888B0EED70}"/>
              </a:ext>
            </a:extLst>
          </p:cNvPr>
          <p:cNvSpPr txBox="1"/>
          <p:nvPr/>
        </p:nvSpPr>
        <p:spPr>
          <a:xfrm>
            <a:off x="4945627" y="692671"/>
            <a:ext cx="5751870" cy="815223"/>
          </a:xfrm>
          <a:prstGeom prst="rect">
            <a:avLst/>
          </a:prstGeom>
          <a:solidFill>
            <a:schemeClr val="bg1"/>
          </a:solidFill>
          <a:ln w="38100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9C81"/>
                </a:solidFill>
                <a:latin typeface="Verdana" panose="020B0604030504040204" pitchFamily="34" charset="0"/>
              </a:rPr>
              <a:t>Leerlinggericht onderwijs: leerlingen mogen kiezen uit verschillende activiteiten</a:t>
            </a:r>
          </a:p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9C81"/>
                </a:solidFill>
                <a:latin typeface="Verdana" panose="020B0604030504040204" pitchFamily="34" charset="0"/>
              </a:rPr>
              <a:t>Daarna volgt instructie en uitleg.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7E48D38D-2301-CE30-8ED3-AA87EE3F6173}"/>
              </a:ext>
            </a:extLst>
          </p:cNvPr>
          <p:cNvSpPr/>
          <p:nvPr/>
        </p:nvSpPr>
        <p:spPr>
          <a:xfrm>
            <a:off x="8144756" y="1507894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122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566B3C2-10BB-AC87-3041-BE44A6D31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825" y="254568"/>
            <a:ext cx="9254261" cy="6205226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2A03DB7D-0FBA-4C61-48E7-56B101E6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1" y="352801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Varianten</a:t>
            </a:r>
            <a:br>
              <a:rPr lang="nl-NL" dirty="0"/>
            </a:br>
            <a:endParaRPr lang="nl-NL" b="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796EB0A-941A-5DB2-776B-B3888B0EED70}"/>
              </a:ext>
            </a:extLst>
          </p:cNvPr>
          <p:cNvSpPr txBox="1"/>
          <p:nvPr/>
        </p:nvSpPr>
        <p:spPr>
          <a:xfrm>
            <a:off x="4154129" y="2944123"/>
            <a:ext cx="3883742" cy="815223"/>
          </a:xfrm>
          <a:prstGeom prst="rect">
            <a:avLst/>
          </a:prstGeom>
          <a:solidFill>
            <a:schemeClr val="bg1"/>
          </a:solidFill>
          <a:ln w="38100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9C81"/>
                </a:solidFill>
                <a:latin typeface="Verdana" panose="020B0604030504040204" pitchFamily="34" charset="0"/>
              </a:rPr>
              <a:t>Ontwikkelingsperspectief (OPP) = leerling met een eigen onderwijsprogramma 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7E48D38D-2301-CE30-8ED3-AA87EE3F6173}"/>
              </a:ext>
            </a:extLst>
          </p:cNvPr>
          <p:cNvSpPr/>
          <p:nvPr/>
        </p:nvSpPr>
        <p:spPr>
          <a:xfrm rot="16200000">
            <a:off x="8081835" y="2900159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70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1D035B6-850F-8358-25E2-B9B466A40683}"/>
              </a:ext>
            </a:extLst>
          </p:cNvPr>
          <p:cNvSpPr/>
          <p:nvPr/>
        </p:nvSpPr>
        <p:spPr>
          <a:xfrm>
            <a:off x="199409" y="277888"/>
            <a:ext cx="2164412" cy="19594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8BB7E3A-14FE-972F-FDEB-E600B984C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263" y="375169"/>
            <a:ext cx="9270094" cy="6107662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60271AEA-28C7-E9E1-C0D8-CB7F919B2006}"/>
              </a:ext>
            </a:extLst>
          </p:cNvPr>
          <p:cNvSpPr txBox="1"/>
          <p:nvPr/>
        </p:nvSpPr>
        <p:spPr>
          <a:xfrm>
            <a:off x="6465755" y="1890887"/>
            <a:ext cx="4088756" cy="1779077"/>
          </a:xfrm>
          <a:prstGeom prst="rect">
            <a:avLst/>
          </a:prstGeom>
          <a:solidFill>
            <a:schemeClr val="bg1"/>
          </a:solidFill>
          <a:ln w="38100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9C81"/>
                </a:solidFill>
                <a:latin typeface="Verdana" panose="020B0604030504040204" pitchFamily="34" charset="0"/>
              </a:rPr>
              <a:t>Doelstellingen</a:t>
            </a:r>
          </a:p>
          <a:p>
            <a:pPr>
              <a:lnSpc>
                <a:spcPct val="87000"/>
              </a:lnSpc>
            </a:pPr>
            <a:endParaRPr lang="nl-NL" altLang="nl-NL" b="1" dirty="0">
              <a:solidFill>
                <a:srgbClr val="009C81"/>
              </a:solidFill>
              <a:latin typeface="Verdana" panose="020B0604030504040204" pitchFamily="34" charset="0"/>
            </a:endParaRPr>
          </a:p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70C0"/>
                </a:solidFill>
                <a:latin typeface="Verdana" panose="020B0604030504040204" pitchFamily="34" charset="0"/>
              </a:rPr>
              <a:t>Formuleer</a:t>
            </a:r>
            <a:r>
              <a:rPr lang="nl-NL" altLang="nl-NL" b="1" dirty="0">
                <a:solidFill>
                  <a:srgbClr val="009C81"/>
                </a:solidFill>
                <a:latin typeface="Verdana" panose="020B0604030504040204" pitchFamily="34" charset="0"/>
              </a:rPr>
              <a:t> </a:t>
            </a:r>
            <a:r>
              <a:rPr lang="nl-NL" altLang="nl-NL" b="1" dirty="0">
                <a:solidFill>
                  <a:srgbClr val="0070C0"/>
                </a:solidFill>
                <a:latin typeface="Verdana" panose="020B0604030504040204" pitchFamily="34" charset="0"/>
              </a:rPr>
              <a:t>doelen voor de verschillende groepen in je ontwerp: basisgroep, extra ondersteuningsgroep en verrijkingsgroep.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7633F7A6-DCBD-C7A8-CAD7-C86D11D50BA8}"/>
              </a:ext>
            </a:extLst>
          </p:cNvPr>
          <p:cNvSpPr/>
          <p:nvPr/>
        </p:nvSpPr>
        <p:spPr>
          <a:xfrm rot="5400000">
            <a:off x="5707378" y="2165247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23FF8C0F-5068-F5B6-6868-3677CB7B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9" y="2437240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in drie groepen </a:t>
            </a:r>
            <a:br>
              <a:rPr lang="nl-NL" dirty="0"/>
            </a:br>
            <a:endParaRPr lang="nl-NL" b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2F60C2-819B-22F6-CAE9-DEEF02744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383644"/>
            <a:ext cx="2042531" cy="1780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052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8BB7E3A-14FE-972F-FDEB-E600B984C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263" y="375169"/>
            <a:ext cx="9270094" cy="6107662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60271AEA-28C7-E9E1-C0D8-CB7F919B2006}"/>
              </a:ext>
            </a:extLst>
          </p:cNvPr>
          <p:cNvSpPr txBox="1"/>
          <p:nvPr/>
        </p:nvSpPr>
        <p:spPr>
          <a:xfrm>
            <a:off x="6446299" y="2928332"/>
            <a:ext cx="4088756" cy="1297150"/>
          </a:xfrm>
          <a:prstGeom prst="rect">
            <a:avLst/>
          </a:prstGeom>
          <a:solidFill>
            <a:schemeClr val="bg1"/>
          </a:solidFill>
          <a:ln w="38100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9C81"/>
                </a:solidFill>
                <a:latin typeface="Verdana" panose="020B0604030504040204" pitchFamily="34" charset="0"/>
              </a:rPr>
              <a:t>Beginsituatie</a:t>
            </a:r>
          </a:p>
          <a:p>
            <a:pPr>
              <a:lnSpc>
                <a:spcPct val="87000"/>
              </a:lnSpc>
            </a:pPr>
            <a:endParaRPr lang="nl-NL" altLang="nl-NL" b="1" dirty="0">
              <a:solidFill>
                <a:srgbClr val="009C81"/>
              </a:solidFill>
              <a:latin typeface="Verdana" panose="020B0604030504040204" pitchFamily="34" charset="0"/>
            </a:endParaRPr>
          </a:p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70C0"/>
                </a:solidFill>
                <a:latin typeface="Verdana" panose="020B0604030504040204" pitchFamily="34" charset="0"/>
              </a:rPr>
              <a:t>Omschrijf de beginsituatie van de drie groepen in je ontwerp m.b.t. de leerstof.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7633F7A6-DCBD-C7A8-CAD7-C86D11D50BA8}"/>
              </a:ext>
            </a:extLst>
          </p:cNvPr>
          <p:cNvSpPr/>
          <p:nvPr/>
        </p:nvSpPr>
        <p:spPr>
          <a:xfrm rot="5400000">
            <a:off x="5687922" y="3202692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B7C4C11-908B-3454-DCDC-9C0185EBD2B0}"/>
              </a:ext>
            </a:extLst>
          </p:cNvPr>
          <p:cNvSpPr/>
          <p:nvPr/>
        </p:nvSpPr>
        <p:spPr>
          <a:xfrm>
            <a:off x="199409" y="277888"/>
            <a:ext cx="2164412" cy="19594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A2CDF8E6-9626-0A19-709C-F57CA60E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9" y="2437240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in drie groepen </a:t>
            </a:r>
            <a:br>
              <a:rPr lang="nl-NL" dirty="0"/>
            </a:br>
            <a:endParaRPr lang="nl-NL" b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5CB6C6-CEA5-3C1D-CA84-6F9705FF9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383644"/>
            <a:ext cx="2042531" cy="1780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341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8BB7E3A-14FE-972F-FDEB-E600B984C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263" y="375169"/>
            <a:ext cx="9270094" cy="6107662"/>
          </a:xfrm>
          <a:prstGeom prst="rect">
            <a:avLst/>
          </a:prstGeom>
        </p:spPr>
      </p:pic>
      <p:sp>
        <p:nvSpPr>
          <p:cNvPr id="10" name="Tekstballon: rechthoek 9">
            <a:extLst>
              <a:ext uri="{FF2B5EF4-FFF2-40B4-BE49-F238E27FC236}">
                <a16:creationId xmlns:a16="http://schemas.microsoft.com/office/drawing/2014/main" id="{E09C0164-CACC-8654-E067-6A2DC56951C8}"/>
              </a:ext>
            </a:extLst>
          </p:cNvPr>
          <p:cNvSpPr/>
          <p:nvPr/>
        </p:nvSpPr>
        <p:spPr>
          <a:xfrm>
            <a:off x="6404953" y="3961617"/>
            <a:ext cx="5161234" cy="1192462"/>
          </a:xfrm>
          <a:prstGeom prst="wedgeRectCallout">
            <a:avLst>
              <a:gd name="adj1" fmla="val -64178"/>
              <a:gd name="adj2" fmla="val 17766"/>
            </a:avLst>
          </a:prstGeom>
          <a:solidFill>
            <a:srgbClr val="009C81"/>
          </a:solidFill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800" b="1" dirty="0"/>
              <a:t>Beschrijf welk aspect van differentieren je </a:t>
            </a:r>
          </a:p>
          <a:p>
            <a:r>
              <a:rPr lang="nl-NL" b="1" dirty="0"/>
              <a:t>d</a:t>
            </a:r>
            <a:r>
              <a:rPr lang="nl-NL" sz="1800" b="1" dirty="0"/>
              <a:t>oelbewust gaat oefenen in dez</a:t>
            </a:r>
            <a:r>
              <a:rPr lang="nl-NL" b="1" dirty="0"/>
              <a:t>e les.</a:t>
            </a:r>
            <a:endParaRPr lang="nl-NL" sz="1800" b="1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D01A4B-0850-62B9-F975-20A245CF5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489" y="2115003"/>
            <a:ext cx="1596334" cy="1784139"/>
          </a:xfrm>
          <a:prstGeom prst="rect">
            <a:avLst/>
          </a:prstGeom>
        </p:spPr>
      </p:pic>
      <p:pic>
        <p:nvPicPr>
          <p:cNvPr id="13" name="Graphic 12" descr="Roos">
            <a:extLst>
              <a:ext uri="{FF2B5EF4-FFF2-40B4-BE49-F238E27FC236}">
                <a16:creationId xmlns:a16="http://schemas.microsoft.com/office/drawing/2014/main" id="{B864D8FF-C7E0-5659-A0C0-07D6358AE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8765" y="4120368"/>
            <a:ext cx="874962" cy="87496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807C31C-AA43-A196-4CE1-CC7AE3D449C1}"/>
              </a:ext>
            </a:extLst>
          </p:cNvPr>
          <p:cNvSpPr/>
          <p:nvPr/>
        </p:nvSpPr>
        <p:spPr>
          <a:xfrm>
            <a:off x="199409" y="277888"/>
            <a:ext cx="2164412" cy="19594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333B8154-12B5-3DEA-4AA1-4328F5BD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9" y="2437240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in drie groepen </a:t>
            </a:r>
            <a:br>
              <a:rPr lang="nl-NL" dirty="0"/>
            </a:br>
            <a:endParaRPr lang="nl-NL" b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ED04C4C-2219-F2CD-7D9D-117D498E40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383644"/>
            <a:ext cx="2042531" cy="1780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75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8BB7E3A-14FE-972F-FDEB-E600B984C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263" y="375169"/>
            <a:ext cx="9270094" cy="6107662"/>
          </a:xfrm>
          <a:prstGeom prst="rect">
            <a:avLst/>
          </a:prstGeom>
        </p:spPr>
      </p:pic>
      <p:sp>
        <p:nvSpPr>
          <p:cNvPr id="10" name="Tekstballon: rechthoek 9">
            <a:extLst>
              <a:ext uri="{FF2B5EF4-FFF2-40B4-BE49-F238E27FC236}">
                <a16:creationId xmlns:a16="http://schemas.microsoft.com/office/drawing/2014/main" id="{E09C0164-CACC-8654-E067-6A2DC56951C8}"/>
              </a:ext>
            </a:extLst>
          </p:cNvPr>
          <p:cNvSpPr/>
          <p:nvPr/>
        </p:nvSpPr>
        <p:spPr>
          <a:xfrm>
            <a:off x="6482774" y="1009288"/>
            <a:ext cx="5161234" cy="3662639"/>
          </a:xfrm>
          <a:prstGeom prst="wedgeRectCallout">
            <a:avLst>
              <a:gd name="adj1" fmla="val -72848"/>
              <a:gd name="adj2" fmla="val 42717"/>
            </a:avLst>
          </a:prstGeom>
          <a:solidFill>
            <a:srgbClr val="009C81"/>
          </a:solidFill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>
                <a:solidFill>
                  <a:srgbClr val="FFC000"/>
                </a:solidFill>
              </a:rPr>
              <a:t>Differentieren – vaardigheden om te oefenen: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Passende instructie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Organisatie en begeleiden van subgroepen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Werken aan de instructietafel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Overzicht houden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Inzet van hulpmiddelen en materialen en 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Begeleiden van zelfstandig leren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Begeleiden van samenwerkend leren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Preteaching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Reflecteren met leerlingen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…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D01A4B-0850-62B9-F975-20A245CF5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37" y="4883090"/>
            <a:ext cx="1467879" cy="1640571"/>
          </a:xfrm>
          <a:prstGeom prst="rect">
            <a:avLst/>
          </a:prstGeom>
        </p:spPr>
      </p:pic>
      <p:pic>
        <p:nvPicPr>
          <p:cNvPr id="13" name="Graphic 12" descr="Roos">
            <a:extLst>
              <a:ext uri="{FF2B5EF4-FFF2-40B4-BE49-F238E27FC236}">
                <a16:creationId xmlns:a16="http://schemas.microsoft.com/office/drawing/2014/main" id="{B864D8FF-C7E0-5659-A0C0-07D6358AE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06135" y="3633985"/>
            <a:ext cx="874962" cy="87496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807C31C-AA43-A196-4CE1-CC7AE3D449C1}"/>
              </a:ext>
            </a:extLst>
          </p:cNvPr>
          <p:cNvSpPr/>
          <p:nvPr/>
        </p:nvSpPr>
        <p:spPr>
          <a:xfrm>
            <a:off x="199409" y="277888"/>
            <a:ext cx="2164412" cy="19594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333B8154-12B5-3DEA-4AA1-4328F5BD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9" y="2437240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in drie groepen </a:t>
            </a:r>
            <a:br>
              <a:rPr lang="nl-NL" dirty="0"/>
            </a:br>
            <a:endParaRPr lang="nl-NL" b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ED04C4C-2219-F2CD-7D9D-117D498E40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383644"/>
            <a:ext cx="2042531" cy="1780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805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F32DAEA-C753-F586-1DE5-BDD68B4E1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407" y="325729"/>
            <a:ext cx="9281350" cy="6206542"/>
          </a:xfrm>
          <a:prstGeom prst="rect">
            <a:avLst/>
          </a:prstGeom>
        </p:spPr>
      </p:pic>
      <p:sp>
        <p:nvSpPr>
          <p:cNvPr id="9" name="Pijl: omlaag 8">
            <a:extLst>
              <a:ext uri="{FF2B5EF4-FFF2-40B4-BE49-F238E27FC236}">
                <a16:creationId xmlns:a16="http://schemas.microsoft.com/office/drawing/2014/main" id="{5A72AD03-AF8D-4E76-C1BE-D4AE2D3822EB}"/>
              </a:ext>
            </a:extLst>
          </p:cNvPr>
          <p:cNvSpPr/>
          <p:nvPr/>
        </p:nvSpPr>
        <p:spPr>
          <a:xfrm rot="10800000">
            <a:off x="5366497" y="2295728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4E27B1C-B8D2-55F7-C446-47B970DAD4E5}"/>
              </a:ext>
            </a:extLst>
          </p:cNvPr>
          <p:cNvSpPr txBox="1"/>
          <p:nvPr/>
        </p:nvSpPr>
        <p:spPr>
          <a:xfrm>
            <a:off x="5188904" y="3082978"/>
            <a:ext cx="5180781" cy="815223"/>
          </a:xfrm>
          <a:prstGeom prst="rect">
            <a:avLst/>
          </a:prstGeom>
          <a:solidFill>
            <a:schemeClr val="bg1"/>
          </a:solidFill>
          <a:ln w="38100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9C81"/>
                </a:solidFill>
                <a:latin typeface="Verdana" panose="020B0604030504040204" pitchFamily="34" charset="0"/>
              </a:rPr>
              <a:t>In deze kolommen beschrijf je leerinhouden en leeractiviteiten voor de verschillende groepen in je les</a:t>
            </a:r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2CE3D0AB-16A0-2AE4-9925-51F7A534FF16}"/>
              </a:ext>
            </a:extLst>
          </p:cNvPr>
          <p:cNvSpPr/>
          <p:nvPr/>
        </p:nvSpPr>
        <p:spPr>
          <a:xfrm rot="10800000">
            <a:off x="9191403" y="2295728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4851F678-34B1-D371-76D2-78B09BC18BAA}"/>
              </a:ext>
            </a:extLst>
          </p:cNvPr>
          <p:cNvSpPr/>
          <p:nvPr/>
        </p:nvSpPr>
        <p:spPr>
          <a:xfrm rot="10800000">
            <a:off x="7422087" y="2280637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6E0D18-E99D-38D5-76EC-8F3E89C28823}"/>
              </a:ext>
            </a:extLst>
          </p:cNvPr>
          <p:cNvSpPr/>
          <p:nvPr/>
        </p:nvSpPr>
        <p:spPr>
          <a:xfrm>
            <a:off x="199409" y="277888"/>
            <a:ext cx="2164412" cy="19594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B785A30-9CC4-33F4-2CB5-74091E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9" y="2437240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in drie groepen </a:t>
            </a:r>
            <a:br>
              <a:rPr lang="nl-NL" dirty="0"/>
            </a:br>
            <a:endParaRPr lang="nl-NL" b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489D13-FEA6-C61F-D476-A66413A4D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383644"/>
            <a:ext cx="2042531" cy="1780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957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5838377-91C1-0610-D980-5A4D07768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408" y="325729"/>
            <a:ext cx="9281350" cy="6162620"/>
          </a:xfrm>
          <a:prstGeom prst="rect">
            <a:avLst/>
          </a:prstGeom>
        </p:spPr>
      </p:pic>
      <p:sp>
        <p:nvSpPr>
          <p:cNvPr id="2" name="Pijl: omlaag 1">
            <a:extLst>
              <a:ext uri="{FF2B5EF4-FFF2-40B4-BE49-F238E27FC236}">
                <a16:creationId xmlns:a16="http://schemas.microsoft.com/office/drawing/2014/main" id="{6D29D03C-A0F2-5784-DDCF-32393CE318FC}"/>
              </a:ext>
            </a:extLst>
          </p:cNvPr>
          <p:cNvSpPr/>
          <p:nvPr/>
        </p:nvSpPr>
        <p:spPr>
          <a:xfrm rot="10800000">
            <a:off x="5257651" y="2864451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43C6887-2229-E305-767C-6D35764EB231}"/>
              </a:ext>
            </a:extLst>
          </p:cNvPr>
          <p:cNvSpPr txBox="1"/>
          <p:nvPr/>
        </p:nvSpPr>
        <p:spPr>
          <a:xfrm>
            <a:off x="4354935" y="3666793"/>
            <a:ext cx="2953148" cy="1297150"/>
          </a:xfrm>
          <a:prstGeom prst="rect">
            <a:avLst/>
          </a:prstGeom>
          <a:solidFill>
            <a:schemeClr val="bg1"/>
          </a:solidFill>
          <a:ln w="38100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9C81"/>
                </a:solidFill>
                <a:latin typeface="Verdana" panose="020B0604030504040204" pitchFamily="34" charset="0"/>
              </a:rPr>
              <a:t>Door middel van tekst en kleur werk je de instructie-momenten in je les uit.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7E56D1C-455F-8118-CD38-84774195D7A4}"/>
              </a:ext>
            </a:extLst>
          </p:cNvPr>
          <p:cNvSpPr/>
          <p:nvPr/>
        </p:nvSpPr>
        <p:spPr>
          <a:xfrm>
            <a:off x="199409" y="277888"/>
            <a:ext cx="2164412" cy="19594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D9EF25AD-4542-6BC3-E0E3-E6DBBC27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9" y="2437240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in drie groepen </a:t>
            </a:r>
            <a:br>
              <a:rPr lang="nl-NL" dirty="0"/>
            </a:br>
            <a:endParaRPr lang="nl-NL" b="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2A25489-3989-6945-024A-D4DDBFA69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383644"/>
            <a:ext cx="2042531" cy="1780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5110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5838377-91C1-0610-D980-5A4D07768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408" y="325729"/>
            <a:ext cx="9281350" cy="616262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7E56D1C-455F-8118-CD38-84774195D7A4}"/>
              </a:ext>
            </a:extLst>
          </p:cNvPr>
          <p:cNvSpPr/>
          <p:nvPr/>
        </p:nvSpPr>
        <p:spPr>
          <a:xfrm>
            <a:off x="199409" y="277888"/>
            <a:ext cx="2164412" cy="19594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D9EF25AD-4542-6BC3-E0E3-E6DBBC27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9" y="2437240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in drie groepen </a:t>
            </a:r>
            <a:br>
              <a:rPr lang="nl-NL" dirty="0"/>
            </a:br>
            <a:endParaRPr lang="nl-NL" b="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2A25489-3989-6945-024A-D4DDBFA69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383644"/>
            <a:ext cx="2042531" cy="17806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475343-09E2-3887-0377-75A7F0E26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7680" y="318682"/>
            <a:ext cx="9332741" cy="6239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88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AA20DD2-86B5-0A76-F7EC-616A7B4D0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864" y="330114"/>
            <a:ext cx="9238633" cy="620920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287F431-99D5-31A3-1BCD-8C3625C1F626}"/>
              </a:ext>
            </a:extLst>
          </p:cNvPr>
          <p:cNvSpPr/>
          <p:nvPr/>
        </p:nvSpPr>
        <p:spPr>
          <a:xfrm>
            <a:off x="199409" y="277888"/>
            <a:ext cx="2164412" cy="19594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3EBF1F04-B1A2-952C-BD02-D2560673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9" y="2437240"/>
            <a:ext cx="2086557" cy="1716471"/>
          </a:xfrm>
        </p:spPr>
        <p:txBody>
          <a:bodyPr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+mn-lt"/>
              </a:rPr>
              <a:t>Passend onderwijs ontwerpen</a:t>
            </a:r>
            <a:br>
              <a:rPr lang="nl-NL" sz="2400" b="1" dirty="0">
                <a:solidFill>
                  <a:schemeClr val="bg1"/>
                </a:solidFill>
                <a:latin typeface="+mn-lt"/>
              </a:rPr>
            </a:br>
            <a:r>
              <a:rPr lang="nl-NL" sz="2400" b="1" dirty="0">
                <a:solidFill>
                  <a:schemeClr val="bg1"/>
                </a:solidFill>
                <a:latin typeface="+mn-lt"/>
              </a:rPr>
              <a:t>in drie groepen </a:t>
            </a:r>
            <a:br>
              <a:rPr lang="nl-NL" dirty="0"/>
            </a:br>
            <a:endParaRPr lang="nl-NL" b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2A816BF-5186-0A70-E87F-345AF78D6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383644"/>
            <a:ext cx="2042531" cy="1780650"/>
          </a:xfrm>
          <a:prstGeom prst="rect">
            <a:avLst/>
          </a:prstGeom>
        </p:spPr>
      </p:pic>
      <p:sp>
        <p:nvSpPr>
          <p:cNvPr id="9" name="Pijl: omlaag 8">
            <a:extLst>
              <a:ext uri="{FF2B5EF4-FFF2-40B4-BE49-F238E27FC236}">
                <a16:creationId xmlns:a16="http://schemas.microsoft.com/office/drawing/2014/main" id="{F0447B0C-6BBD-998D-98E0-584D983DD4DE}"/>
              </a:ext>
            </a:extLst>
          </p:cNvPr>
          <p:cNvSpPr/>
          <p:nvPr/>
        </p:nvSpPr>
        <p:spPr>
          <a:xfrm rot="10800000">
            <a:off x="7135090" y="2961728"/>
            <a:ext cx="714413" cy="802341"/>
          </a:xfrm>
          <a:prstGeom prst="downArrow">
            <a:avLst/>
          </a:prstGeom>
          <a:solidFill>
            <a:srgbClr val="009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AF02F3B-BE5E-4F38-698B-FF84DAE0BE4F}"/>
              </a:ext>
            </a:extLst>
          </p:cNvPr>
          <p:cNvSpPr txBox="1"/>
          <p:nvPr/>
        </p:nvSpPr>
        <p:spPr>
          <a:xfrm>
            <a:off x="6232374" y="3764070"/>
            <a:ext cx="2892171" cy="1297150"/>
          </a:xfrm>
          <a:prstGeom prst="rect">
            <a:avLst/>
          </a:prstGeom>
          <a:solidFill>
            <a:schemeClr val="bg1"/>
          </a:solidFill>
          <a:ln w="38100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nl-NL" altLang="nl-NL" b="1" dirty="0">
                <a:solidFill>
                  <a:srgbClr val="009C81"/>
                </a:solidFill>
                <a:latin typeface="Verdana" panose="020B0604030504040204" pitchFamily="34" charset="0"/>
              </a:rPr>
              <a:t>Door middel van tekst en kleur maak je de activiteiten van de leerlingen duidelijk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61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8|11.2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4705</TotalTime>
  <Words>312</Words>
  <Application>Microsoft Office PowerPoint</Application>
  <PresentationFormat>Breedbeeld</PresentationFormat>
  <Paragraphs>60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Kantoorthema</vt:lpstr>
      <vt:lpstr>Passend onderwijs ontwerpen in drie groepen  </vt:lpstr>
      <vt:lpstr>Passend onderwijs ontwerpen in drie groepen  </vt:lpstr>
      <vt:lpstr>Passend onderwijs ontwerpen in drie groepen  </vt:lpstr>
      <vt:lpstr>Passend onderwijs ontwerpen in drie groepen  </vt:lpstr>
      <vt:lpstr>Passend onderwijs ontwerpen in drie groepen  </vt:lpstr>
      <vt:lpstr>Passend onderwijs ontwerpen in drie groepen  </vt:lpstr>
      <vt:lpstr>Passend onderwijs ontwerpen in drie groepen  </vt:lpstr>
      <vt:lpstr>Passend onderwijs ontwerpen in drie groepen  </vt:lpstr>
      <vt:lpstr>Passend onderwijs ontwerpen in drie groepen  </vt:lpstr>
      <vt:lpstr>Passend onderwijs ontwerpen in drie groepen  </vt:lpstr>
      <vt:lpstr>Passend onderwijs ontwerpen - varianten </vt:lpstr>
      <vt:lpstr>Passend onderwijs ontwerpen Varianten </vt:lpstr>
      <vt:lpstr>Passend onderwijs ontwerpen Varianten </vt:lpstr>
      <vt:lpstr>Passend onderwijs ontwerpen Varianten </vt:lpstr>
      <vt:lpstr>Passend onderwijs ontwerpen Varianten </vt:lpstr>
      <vt:lpstr>Passend onderwijs ontwerpen Varianten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 Janssens</dc:creator>
  <cp:lastModifiedBy>Michiel Janssens</cp:lastModifiedBy>
  <cp:revision>199</cp:revision>
  <dcterms:created xsi:type="dcterms:W3CDTF">2022-06-04T08:00:50Z</dcterms:created>
  <dcterms:modified xsi:type="dcterms:W3CDTF">2024-05-14T07:22:45Z</dcterms:modified>
</cp:coreProperties>
</file>